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</p:sldMasterIdLst>
  <p:notesMasterIdLst>
    <p:notesMasterId r:id="rId59"/>
  </p:notesMasterIdLst>
  <p:sldIdLst>
    <p:sldId id="256" r:id="rId2"/>
    <p:sldId id="1911" r:id="rId3"/>
    <p:sldId id="257" r:id="rId4"/>
    <p:sldId id="369" r:id="rId5"/>
    <p:sldId id="1908" r:id="rId6"/>
    <p:sldId id="332" r:id="rId7"/>
    <p:sldId id="371" r:id="rId8"/>
    <p:sldId id="372" r:id="rId9"/>
    <p:sldId id="1894" r:id="rId10"/>
    <p:sldId id="1895" r:id="rId11"/>
    <p:sldId id="1893" r:id="rId12"/>
    <p:sldId id="374" r:id="rId13"/>
    <p:sldId id="373" r:id="rId14"/>
    <p:sldId id="1904" r:id="rId15"/>
    <p:sldId id="297" r:id="rId16"/>
    <p:sldId id="262" r:id="rId17"/>
    <p:sldId id="347" r:id="rId18"/>
    <p:sldId id="348" r:id="rId19"/>
    <p:sldId id="349" r:id="rId20"/>
    <p:sldId id="1909" r:id="rId21"/>
    <p:sldId id="1910" r:id="rId22"/>
    <p:sldId id="370" r:id="rId23"/>
    <p:sldId id="375" r:id="rId24"/>
    <p:sldId id="376" r:id="rId25"/>
    <p:sldId id="377" r:id="rId26"/>
    <p:sldId id="1897" r:id="rId27"/>
    <p:sldId id="350" r:id="rId28"/>
    <p:sldId id="351" r:id="rId29"/>
    <p:sldId id="352" r:id="rId30"/>
    <p:sldId id="1898" r:id="rId31"/>
    <p:sldId id="1899" r:id="rId32"/>
    <p:sldId id="1900" r:id="rId33"/>
    <p:sldId id="337" r:id="rId34"/>
    <p:sldId id="278" r:id="rId35"/>
    <p:sldId id="273" r:id="rId36"/>
    <p:sldId id="293" r:id="rId37"/>
    <p:sldId id="294" r:id="rId38"/>
    <p:sldId id="304" r:id="rId39"/>
    <p:sldId id="345" r:id="rId40"/>
    <p:sldId id="364" r:id="rId41"/>
    <p:sldId id="284" r:id="rId42"/>
    <p:sldId id="283" r:id="rId43"/>
    <p:sldId id="285" r:id="rId44"/>
    <p:sldId id="279" r:id="rId45"/>
    <p:sldId id="1901" r:id="rId46"/>
    <p:sldId id="1902" r:id="rId47"/>
    <p:sldId id="1903" r:id="rId48"/>
    <p:sldId id="366" r:id="rId49"/>
    <p:sldId id="1907" r:id="rId50"/>
    <p:sldId id="317" r:id="rId51"/>
    <p:sldId id="287" r:id="rId52"/>
    <p:sldId id="341" r:id="rId53"/>
    <p:sldId id="344" r:id="rId54"/>
    <p:sldId id="288" r:id="rId55"/>
    <p:sldId id="298" r:id="rId56"/>
    <p:sldId id="1905" r:id="rId57"/>
    <p:sldId id="190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94660"/>
  </p:normalViewPr>
  <p:slideViewPr>
    <p:cSldViewPr snapToGrid="0">
      <p:cViewPr>
        <p:scale>
          <a:sx n="80" d="100"/>
          <a:sy n="80" d="100"/>
        </p:scale>
        <p:origin x="74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20/06/2019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80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21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64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1:37 in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8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lmish" TargetMode="External"/><Relationship Id="rId2" Type="http://schemas.openxmlformats.org/officeDocument/2006/relationships/hyperlink" Target="http://fable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fe-stack.github.i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obbennett/Awesome-Fabulous" TargetMode="External"/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llibone/FabulousIntro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</a:t>
            </a:r>
            <a:br>
              <a:rPr lang="en-GB" dirty="0"/>
            </a:br>
            <a:r>
              <a:rPr lang="en-GB" dirty="0"/>
              <a:t>=</a:t>
            </a:r>
            <a:br>
              <a:rPr lang="en-GB" dirty="0"/>
            </a:br>
            <a:r>
              <a:rPr lang="en-GB" dirty="0"/>
              <a:t>F# Functional FOR YOUR APP</a:t>
            </a:r>
            <a:endParaRPr lang="en-GB" sz="24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Don Syme, Microsoft Researcher, F# Contributor</a:t>
            </a:r>
          </a:p>
          <a:p>
            <a:endParaRPr lang="en-GB" sz="2400" dirty="0"/>
          </a:p>
          <a:p>
            <a:r>
              <a:rPr lang="en-GB" sz="2400" dirty="0"/>
              <a:t>+ assistance from Mark </a:t>
            </a:r>
            <a:r>
              <a:rPr lang="en-GB" sz="2400" dirty="0" err="1"/>
              <a:t>Mallibone</a:t>
            </a:r>
            <a:r>
              <a:rPr lang="en-GB" sz="2400" dirty="0"/>
              <a:t>, Jim Bennett, Jason Imison, Miguel de Icaza, Phillip Carter, Fabulous Community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9905-FDAE-4D78-9D63-BB6EEB97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F198-20B4-437C-A47C-73DFA1064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60226-7394-4A82-8C93-43BDD889D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1EB46-3715-4BC2-8E52-E8AEBDEF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6"/>
            <a:ext cx="12192000" cy="68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59D7-F9A1-4F23-9B5F-ADBB656F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6F894-0513-4C7C-B7F0-B0AA27483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53EE-E621-4EA7-8417-B8E7E4AD4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258A-B09C-4D73-8D8B-EA3DAE43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7"/>
            <a:ext cx="12192000" cy="6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CC5-4B57-4E29-A901-57D99FE0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6E23-36AC-42E1-97CE-CED3EAF8D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E47BE-8ED8-480B-B117-A31D1CAEA3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FAA0-82AE-427B-B2DF-860EA839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" y="0"/>
            <a:ext cx="12169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2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FAF-E664-442D-B6F7-14CF6122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47C5-4C59-4B91-8655-0896A1777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052E-81B8-4178-A6CD-492737C793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E19E-FF4E-4B46-B823-1AC2C5D0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" y="0"/>
            <a:ext cx="1216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Fable has popularized the “Elm” architecture in F#</a:t>
            </a:r>
          </a:p>
          <a:p>
            <a:pPr lvl="1"/>
            <a:r>
              <a:rPr lang="en-GB" dirty="0" err="1"/>
              <a:t>Fable+Elmish</a:t>
            </a:r>
            <a:r>
              <a:rPr lang="en-GB" dirty="0"/>
              <a:t> makes web app development simple</a:t>
            </a:r>
          </a:p>
          <a:p>
            <a:pPr lvl="1"/>
            <a:r>
              <a:rPr lang="en-GB" dirty="0"/>
              <a:t>All F# code</a:t>
            </a:r>
          </a:p>
          <a:p>
            <a:pPr lvl="1"/>
            <a:r>
              <a:rPr lang="en-GB" dirty="0"/>
              <a:t>View descriptions are separated but simple, and in F#</a:t>
            </a:r>
          </a:p>
          <a:p>
            <a:endParaRPr lang="en-GB" dirty="0"/>
          </a:p>
          <a:p>
            <a:r>
              <a:rPr lang="en-GB" dirty="0"/>
              <a:t>I’m very influenced by SAFE Stack </a:t>
            </a:r>
          </a:p>
          <a:p>
            <a:pPr lvl="1"/>
            <a:r>
              <a:rPr lang="en-GB" dirty="0"/>
              <a:t>Non-F# people have found </a:t>
            </a:r>
            <a:r>
              <a:rPr lang="en-GB" dirty="0" err="1"/>
              <a:t>Fable+Elmish</a:t>
            </a:r>
            <a:r>
              <a:rPr lang="en-GB" dirty="0"/>
              <a:t> easy in business contexts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linkClick r:id="rId2"/>
              </a:rPr>
              <a:t>http://fable.io</a:t>
            </a:r>
            <a:r>
              <a:rPr lang="en-GB" dirty="0"/>
              <a:t>     		</a:t>
            </a:r>
            <a:r>
              <a:rPr lang="en-GB" dirty="0">
                <a:hlinkClick r:id="rId3"/>
              </a:rPr>
              <a:t>http://github.com/elmish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4"/>
              </a:rPr>
              <a:t>https://safe-stack.github.io/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69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 core problem: </a:t>
            </a:r>
            <a:r>
              <a:rPr lang="en-GB" sz="2800" dirty="0" err="1"/>
              <a:t>Xaml</a:t>
            </a:r>
            <a:endParaRPr lang="en-GB" sz="2800" dirty="0"/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assumes “designers” will “sliced off” UI from code into a separate DSL.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is </a:t>
            </a:r>
            <a:r>
              <a:rPr lang="en-GB" b="1" dirty="0"/>
              <a:t>static</a:t>
            </a:r>
            <a:r>
              <a:rPr lang="en-GB" dirty="0"/>
              <a:t>, with </a:t>
            </a:r>
            <a:r>
              <a:rPr lang="en-GB" b="1" dirty="0"/>
              <a:t>layers of complexity </a:t>
            </a:r>
            <a:r>
              <a:rPr lang="en-GB" dirty="0"/>
              <a:t>(e.g. templating), and </a:t>
            </a:r>
            <a:r>
              <a:rPr lang="en-GB" b="1" dirty="0"/>
              <a:t>code-like constructs</a:t>
            </a:r>
            <a:r>
              <a:rPr lang="en-GB" dirty="0"/>
              <a:t> (behaviours, convertors), and requires </a:t>
            </a:r>
            <a:r>
              <a:rPr lang="en-GB" b="1" dirty="0"/>
              <a:t>complex designer tooling </a:t>
            </a:r>
            <a:r>
              <a:rPr lang="en-GB" dirty="0"/>
              <a:t>(which often fails).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Separating the UI is fine, but do we really need a separate language to do it?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48716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400" dirty="0"/>
              <a:t>Existing F# UI development follows three architectures</a:t>
            </a:r>
          </a:p>
          <a:p>
            <a:pPr lvl="1"/>
            <a:r>
              <a:rPr lang="en-GB" sz="2400" dirty="0" err="1"/>
              <a:t>Adhoc</a:t>
            </a:r>
            <a:r>
              <a:rPr lang="en-GB" sz="2400" dirty="0"/>
              <a:t>. WinForms plus </a:t>
            </a:r>
            <a:r>
              <a:rPr lang="en-GB" sz="2400" dirty="0" err="1"/>
              <a:t>callbacks</a:t>
            </a:r>
            <a:r>
              <a:rPr lang="en-GB" sz="2400" dirty="0"/>
              <a:t>.</a:t>
            </a:r>
          </a:p>
          <a:p>
            <a:pPr lvl="1"/>
            <a:r>
              <a:rPr lang="en-GB" sz="2400" dirty="0"/>
              <a:t>MVVM #1. State in mutable UI controls and mutable model. View is static </a:t>
            </a:r>
            <a:r>
              <a:rPr lang="en-GB" sz="2400" dirty="0" err="1"/>
              <a:t>Xaml</a:t>
            </a:r>
            <a:r>
              <a:rPr lang="en-GB" sz="2400" dirty="0"/>
              <a:t>. </a:t>
            </a:r>
          </a:p>
          <a:p>
            <a:pPr lvl="1"/>
            <a:r>
              <a:rPr lang="en-GB" sz="2400" dirty="0"/>
              <a:t>MVVM #2: #1 + compositional reactive updates</a:t>
            </a:r>
          </a:p>
          <a:p>
            <a:r>
              <a:rPr lang="en-GB" sz="2400" dirty="0"/>
              <a:t>A core problem: </a:t>
            </a:r>
            <a:r>
              <a:rPr lang="en-GB" sz="2400" dirty="0" err="1"/>
              <a:t>Xaml</a:t>
            </a:r>
            <a:r>
              <a:rPr lang="en-GB" sz="2400" dirty="0"/>
              <a:t> is not simple</a:t>
            </a:r>
          </a:p>
          <a:p>
            <a:pPr lvl="1"/>
            <a:r>
              <a:rPr lang="en-GB" sz="2400" dirty="0" err="1"/>
              <a:t>Xaml</a:t>
            </a:r>
            <a:r>
              <a:rPr lang="en-GB" sz="2400" dirty="0"/>
              <a:t> was designed so UI could be </a:t>
            </a:r>
            <a:r>
              <a:rPr lang="en-GB" sz="2400" b="1" dirty="0"/>
              <a:t>sliced off</a:t>
            </a:r>
            <a:r>
              <a:rPr lang="en-GB" sz="2400" dirty="0"/>
              <a:t> from code</a:t>
            </a:r>
          </a:p>
          <a:p>
            <a:pPr lvl="1"/>
            <a:r>
              <a:rPr lang="en-GB" sz="2400" dirty="0"/>
              <a:t>So </a:t>
            </a:r>
            <a:r>
              <a:rPr lang="en-GB" sz="2400" b="1" dirty="0" err="1"/>
              <a:t>Xaml</a:t>
            </a:r>
            <a:r>
              <a:rPr lang="en-GB" sz="2400" b="1" dirty="0"/>
              <a:t> is static</a:t>
            </a:r>
            <a:endParaRPr lang="en-GB" sz="2400" dirty="0"/>
          </a:p>
          <a:p>
            <a:pPr lvl="1"/>
            <a:r>
              <a:rPr lang="en-GB" sz="2400" dirty="0"/>
              <a:t>But dynamic UI needs </a:t>
            </a:r>
            <a:r>
              <a:rPr lang="en-GB" sz="2400" b="1" dirty="0"/>
              <a:t>programming</a:t>
            </a:r>
            <a:r>
              <a:rPr lang="en-GB" sz="2400" dirty="0"/>
              <a:t> and </a:t>
            </a:r>
            <a:r>
              <a:rPr lang="en-GB" sz="2400" dirty="0" err="1"/>
              <a:t>Xaml</a:t>
            </a:r>
            <a:r>
              <a:rPr lang="en-GB" sz="2400" dirty="0"/>
              <a:t> is </a:t>
            </a:r>
            <a:r>
              <a:rPr lang="en-GB" sz="2400" b="1" dirty="0"/>
              <a:t>not a</a:t>
            </a:r>
            <a:r>
              <a:rPr lang="en-GB" sz="2400" dirty="0"/>
              <a:t> </a:t>
            </a:r>
            <a:r>
              <a:rPr lang="en-GB" sz="2400" b="1" dirty="0"/>
              <a:t>programming language</a:t>
            </a:r>
          </a:p>
          <a:p>
            <a:pPr lvl="1"/>
            <a:r>
              <a:rPr lang="en-GB" sz="2400" dirty="0"/>
              <a:t>So </a:t>
            </a:r>
            <a:r>
              <a:rPr lang="en-GB" sz="2400" dirty="0" err="1"/>
              <a:t>Xaml</a:t>
            </a:r>
            <a:r>
              <a:rPr lang="en-GB" sz="2400" dirty="0"/>
              <a:t> ends up with </a:t>
            </a:r>
            <a:r>
              <a:rPr lang="en-GB" sz="2400" b="1" dirty="0"/>
              <a:t>baroque</a:t>
            </a:r>
            <a:r>
              <a:rPr lang="en-GB" sz="2400" dirty="0"/>
              <a:t> </a:t>
            </a:r>
            <a:r>
              <a:rPr lang="en-GB" sz="2400" b="1" dirty="0"/>
              <a:t>layers of complexity </a:t>
            </a:r>
            <a:r>
              <a:rPr lang="en-GB" sz="2400" dirty="0"/>
              <a:t>(e.g. templating), and </a:t>
            </a:r>
            <a:r>
              <a:rPr lang="en-GB" sz="2400" b="1" dirty="0"/>
              <a:t>code-like constructs</a:t>
            </a:r>
            <a:r>
              <a:rPr lang="en-GB" sz="2400" dirty="0"/>
              <a:t> (behaviours, convertors), and </a:t>
            </a:r>
            <a:r>
              <a:rPr lang="en-GB" sz="2400" b="1" dirty="0"/>
              <a:t>complex designer tooling </a:t>
            </a:r>
            <a:r>
              <a:rPr lang="en-GB" sz="2400" dirty="0"/>
              <a:t>(which often fails).</a:t>
            </a:r>
          </a:p>
          <a:p>
            <a:pPr lvl="1"/>
            <a:r>
              <a:rPr lang="en-GB" sz="2400" dirty="0"/>
              <a:t>Separating the UI is fine, but do we really need a separate language to do it?</a:t>
            </a:r>
          </a:p>
          <a:p>
            <a:pPr lvl="1"/>
            <a:r>
              <a:rPr lang="en-GB" sz="2400" dirty="0" err="1"/>
              <a:t>Xaml</a:t>
            </a:r>
            <a:r>
              <a:rPr lang="en-GB" sz="2400" dirty="0"/>
              <a:t> is a complexity disaster stemming from a fundamental category mistake in 2003 (“dynamic UI should be separated into a static </a:t>
            </a:r>
            <a:r>
              <a:rPr lang="en-GB" sz="2400" dirty="0" err="1"/>
              <a:t>markup</a:t>
            </a:r>
            <a:r>
              <a:rPr lang="en-GB" sz="2400" dirty="0"/>
              <a:t> language”)</a:t>
            </a:r>
          </a:p>
          <a:p>
            <a:r>
              <a:rPr lang="en-GB" sz="2400" dirty="0"/>
              <a:t>That said, lots of people do F# + MVVM + </a:t>
            </a:r>
            <a:r>
              <a:rPr lang="en-GB" sz="2400" dirty="0" err="1"/>
              <a:t>Xaml</a:t>
            </a:r>
            <a:r>
              <a:rPr lang="en-GB" sz="2400" dirty="0"/>
              <a:t> with WPF and/or Xamarin.  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0252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4F09-6446-4BCB-91A8-C9F90DA4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5757-6AEA-4E3B-B19A-2C32C0C0C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mage result for spektrum oslo">
            <a:extLst>
              <a:ext uri="{FF2B5EF4-FFF2-40B4-BE49-F238E27FC236}">
                <a16:creationId xmlns:a16="http://schemas.microsoft.com/office/drawing/2014/main" id="{E49A5E55-1EFD-4CCB-B5D5-4EEA3C783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030075" cy="736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2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218699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Clr>
                <a:srgbClr val="9BAFB5"/>
              </a:buClr>
              <a:buFont typeface="+mj-lt"/>
              <a:buAutoNum type="arabicPeriod"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View looks like this: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What’s needed?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 simplicity of Fable + </a:t>
            </a:r>
            <a:r>
              <a:rPr lang="en-GB" dirty="0" err="1"/>
              <a:t>Elmish</a:t>
            </a:r>
            <a:r>
              <a:rPr lang="en-GB" dirty="0"/>
              <a:t>, but for Apps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000" dirty="0"/>
              <a:t>(aside: you can do </a:t>
            </a:r>
            <a:r>
              <a:rPr lang="en-GB" sz="2000" dirty="0" err="1"/>
              <a:t>Fable+Elmish</a:t>
            </a:r>
            <a:r>
              <a:rPr lang="en-GB" sz="2000" dirty="0"/>
              <a:t> to </a:t>
            </a:r>
            <a:r>
              <a:rPr lang="en-GB" sz="2000" dirty="0" err="1"/>
              <a:t>ReactNative</a:t>
            </a:r>
            <a:r>
              <a:rPr lang="en-GB" sz="2000" dirty="0"/>
              <a:t> already)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416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0FB3-DC09-4D5B-B413-70F207F0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8C019-1D74-4478-8A06-B00BF43F6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7AFE3-6286-4370-A39F-9E017806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" y="0"/>
            <a:ext cx="1217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2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FF37-B702-4E75-9142-021A6B8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D15E7-51F3-40CC-9286-BAF284C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1CE07-D67F-4094-9AC3-5A7E6DE0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" y="0"/>
            <a:ext cx="1218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1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8DC6-DC5E-4341-954F-398152C2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2B9E-78C1-4E50-8660-2FEEA51A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DEDFE-5F15-49A3-A79A-E7D0F227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" y="0"/>
            <a:ext cx="1214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699A7F-935A-48FB-8ADA-DA1FB5A02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6F5846-6133-4F79-9DC2-0F76CC6A6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750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lnSpcReduction="10000"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958065" y="1301307"/>
            <a:ext cx="2275870" cy="646331"/>
          </a:xfrm>
          <a:prstGeom prst="wedgeRectCallout">
            <a:avLst>
              <a:gd name="adj1" fmla="val -150434"/>
              <a:gd name="adj2" fmla="val -289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681937" y="2293388"/>
            <a:ext cx="2188668" cy="646331"/>
          </a:xfrm>
          <a:prstGeom prst="wedgeRectCallout">
            <a:avLst>
              <a:gd name="adj1" fmla="val -159868"/>
              <a:gd name="adj2" fmla="val -589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413561" y="3124072"/>
            <a:ext cx="1089008" cy="369332"/>
          </a:xfrm>
          <a:prstGeom prst="wedgeRectCallout">
            <a:avLst>
              <a:gd name="adj1" fmla="val -213916"/>
              <a:gd name="adj2" fmla="val -496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5360548" y="4047090"/>
            <a:ext cx="1768680" cy="369332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5504533" y="5229164"/>
            <a:ext cx="1816514" cy="369332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27822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958065" y="1301307"/>
            <a:ext cx="2275870" cy="646331"/>
          </a:xfrm>
          <a:prstGeom prst="wedgeRectCallout">
            <a:avLst>
              <a:gd name="adj1" fmla="val -96236"/>
              <a:gd name="adj2" fmla="val 10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681937" y="2293388"/>
            <a:ext cx="2188668" cy="646331"/>
          </a:xfrm>
          <a:prstGeom prst="wedgeRectCallout">
            <a:avLst>
              <a:gd name="adj1" fmla="val -105904"/>
              <a:gd name="adj2" fmla="val -1837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887067" y="3129712"/>
            <a:ext cx="1089008" cy="369332"/>
          </a:xfrm>
          <a:prstGeom prst="wedgeRectCallout">
            <a:avLst>
              <a:gd name="adj1" fmla="val -92340"/>
              <a:gd name="adj2" fmla="val 57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6917886" y="3753994"/>
            <a:ext cx="1768680" cy="369332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6818983" y="4541031"/>
            <a:ext cx="1816514" cy="369332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42723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459D-3844-4F24-B7C2-D13A9BB3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MVU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/>
              <a:t>It’s all just functional programming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800" dirty="0"/>
              <a:t>UI becomes a information-flow problem</a:t>
            </a:r>
          </a:p>
          <a:p>
            <a:r>
              <a:rPr lang="en-GB" sz="2800" dirty="0"/>
              <a:t>Views and model update are just functional programming</a:t>
            </a:r>
          </a:p>
          <a:p>
            <a:r>
              <a:rPr lang="en-GB" sz="2800" dirty="0"/>
              <a:t>Views are re-computed</a:t>
            </a:r>
          </a:p>
          <a:p>
            <a:pPr lvl="1"/>
            <a:r>
              <a:rPr lang="en-GB" sz="2400" dirty="0"/>
              <a:t>New view applied to underlying controls using differential update</a:t>
            </a:r>
          </a:p>
          <a:p>
            <a:pPr lvl="1"/>
            <a:r>
              <a:rPr lang="en-GB" sz="2400" dirty="0"/>
              <a:t>If view hasn’t changed, no updates are made</a:t>
            </a:r>
          </a:p>
          <a:p>
            <a:r>
              <a:rPr lang="en-GB" sz="2800" dirty="0"/>
              <a:t>Messages are explicit and easy to trace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0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talk is informal, and not full of flashy demos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TLDR: please get involved with Fabulous! </a:t>
            </a:r>
          </a:p>
        </p:txBody>
      </p:sp>
    </p:spTree>
    <p:extLst>
      <p:ext uri="{BB962C8B-B14F-4D97-AF65-F5344CB8AC3E}">
        <p14:creationId xmlns:p14="http://schemas.microsoft.com/office/powerpoint/2010/main" val="252846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F721-69A5-42D3-820F-82DCF401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D789-49C3-40F2-8F06-E760F80E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85EC-1745-4050-B08A-29CC001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6733-3BFD-466A-BFD2-90483A31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A1C72-24EA-40E6-A8FC-DF935ED2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" y="0"/>
            <a:ext cx="1214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1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3347-B711-4D82-9F5C-9D767453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D5912-7ECA-4D90-BAAA-47669A6FD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EECC3-587F-4AFD-96BD-5E0A6E6B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8"/>
            <a:ext cx="12192000" cy="68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29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7" y="2948594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57" y="448904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038" y="448646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425412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088" y="438981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904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5" y="379507"/>
            <a:ext cx="2353340" cy="23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11" y="3196781"/>
            <a:ext cx="2006608" cy="3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67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ELMISH CONTACTS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ElmishContacts</a:t>
            </a:r>
            <a:r>
              <a:rPr lang="en-GB" dirty="0"/>
              <a:t> is a great example</a:t>
            </a:r>
          </a:p>
          <a:p>
            <a:pPr lvl="1"/>
            <a:r>
              <a:rPr lang="en-GB" dirty="0"/>
              <a:t>On-device per-app SQL-Lite integration</a:t>
            </a:r>
          </a:p>
          <a:p>
            <a:pPr lvl="1"/>
            <a:r>
              <a:rPr lang="en-GB" dirty="0"/>
              <a:t>Using maps </a:t>
            </a:r>
          </a:p>
          <a:p>
            <a:pPr lvl="1"/>
            <a:r>
              <a:rPr lang="en-GB" dirty="0"/>
              <a:t>Asynchronous data loading onto maps</a:t>
            </a:r>
          </a:p>
          <a:p>
            <a:pPr lvl="1"/>
            <a:r>
              <a:rPr lang="en-GB" dirty="0"/>
              <a:t>Catching exceptions and being robust</a:t>
            </a:r>
          </a:p>
          <a:p>
            <a:pPr lvl="1"/>
            <a:r>
              <a:rPr lang="en-GB" dirty="0"/>
              <a:t>Sending SMS, making phone calls and Email using </a:t>
            </a:r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Multi-page with external messages reconciled via the composed app</a:t>
            </a:r>
          </a:p>
          <a:p>
            <a:pPr lvl="1"/>
            <a:r>
              <a:rPr lang="en-GB" dirty="0"/>
              <a:t>Editing and searching lists of things</a:t>
            </a:r>
          </a:p>
          <a:p>
            <a:pPr lvl="1"/>
            <a:r>
              <a:rPr lang="en-GB" dirty="0"/>
              <a:t>Taking photos</a:t>
            </a:r>
          </a:p>
          <a:p>
            <a:pPr lvl="1"/>
            <a:r>
              <a:rPr lang="en-GB" dirty="0"/>
              <a:t>Splash screens</a:t>
            </a:r>
          </a:p>
          <a:p>
            <a:pPr lvl="1"/>
            <a:r>
              <a:rPr lang="en-GB" dirty="0"/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/>
              <a:t>Xaml</a:t>
            </a:r>
            <a:r>
              <a:rPr lang="en-GB" dirty="0"/>
              <a:t>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41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4053790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Clr>
                <a:srgbClr val="9BAFB5"/>
              </a:buClr>
              <a:buFont typeface="+mj-lt"/>
              <a:buAutoNum type="arabicPeriod"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View looks like this: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4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Uses “refs” like React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9C1F3-803D-48E5-9188-2B5E6F98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586019"/>
            <a:ext cx="7296150" cy="34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Great talks on Fabulous!</a:t>
            </a:r>
          </a:p>
          <a:p>
            <a:r>
              <a:rPr lang="en-GB" dirty="0"/>
              <a:t>Mark </a:t>
            </a:r>
            <a:r>
              <a:rPr lang="en-GB" dirty="0" err="1"/>
              <a:t>Mallibone</a:t>
            </a:r>
            <a:endParaRPr lang="en-GB" dirty="0"/>
          </a:p>
          <a:p>
            <a:pPr lvl="1"/>
            <a:r>
              <a:rPr lang="en-GB" dirty="0"/>
              <a:t>Swiss MVP , @</a:t>
            </a:r>
            <a:r>
              <a:rPr lang="en-GB" dirty="0" err="1"/>
              <a:t>mallibone</a:t>
            </a:r>
            <a:endParaRPr lang="en-GB" dirty="0"/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5F7A5-AB1F-4035-8EDF-0480C1FF5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571" y="2152650"/>
            <a:ext cx="756867" cy="10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2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Multi-page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Yes you can</a:t>
            </a:r>
          </a:p>
          <a:p>
            <a:endParaRPr lang="en-GB" dirty="0"/>
          </a:p>
          <a:p>
            <a:r>
              <a:rPr lang="en-GB" dirty="0"/>
              <a:t>Still a single view function</a:t>
            </a:r>
          </a:p>
          <a:p>
            <a:pPr lvl="1"/>
            <a:r>
              <a:rPr lang="en-GB" dirty="0" err="1"/>
              <a:t>CarouselPage</a:t>
            </a:r>
            <a:r>
              <a:rPr lang="en-GB" dirty="0"/>
              <a:t>, </a:t>
            </a:r>
            <a:r>
              <a:rPr lang="en-GB" dirty="0" err="1"/>
              <a:t>TabbedPage</a:t>
            </a:r>
            <a:r>
              <a:rPr lang="en-GB" dirty="0"/>
              <a:t>, </a:t>
            </a:r>
            <a:r>
              <a:rPr lang="en-GB" dirty="0" err="1"/>
              <a:t>NavigationPage</a:t>
            </a:r>
            <a:r>
              <a:rPr lang="en-GB" dirty="0"/>
              <a:t> with child pages</a:t>
            </a:r>
          </a:p>
          <a:p>
            <a:pPr lvl="1"/>
            <a:endParaRPr lang="en-GB" dirty="0"/>
          </a:p>
          <a:p>
            <a:r>
              <a:rPr lang="en-GB" dirty="0"/>
              <a:t>Each page has a model, message type and update function</a:t>
            </a:r>
          </a:p>
          <a:p>
            <a:endParaRPr lang="en-GB" dirty="0"/>
          </a:p>
          <a:p>
            <a:r>
              <a:rPr lang="en-GB" dirty="0"/>
              <a:t>You compose the pieces using F# code</a:t>
            </a:r>
          </a:p>
        </p:txBody>
      </p:sp>
    </p:spTree>
    <p:extLst>
      <p:ext uri="{BB962C8B-B14F-4D97-AF65-F5344CB8AC3E}">
        <p14:creationId xmlns:p14="http://schemas.microsoft.com/office/powerpoint/2010/main" val="3737307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value=double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(…)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value=double count,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State persistence</a:t>
            </a:r>
          </a:p>
          <a:p>
            <a:pPr lvl="1"/>
            <a:r>
              <a:rPr lang="en-GB" dirty="0"/>
              <a:t>Prototyping simple, just serialize model to json </a:t>
            </a:r>
          </a:p>
          <a:p>
            <a:r>
              <a:rPr lang="en-GB" dirty="0"/>
              <a:t>Time-travel debugging </a:t>
            </a:r>
          </a:p>
          <a:p>
            <a:pPr lvl="1"/>
            <a:r>
              <a:rPr lang="en-GB" dirty="0"/>
              <a:t>Not enabled by default but easy to add as an in-app feature, </a:t>
            </a:r>
            <a:r>
              <a:rPr lang="en-GB" dirty="0" err="1"/>
              <a:t>app.SetModel</a:t>
            </a:r>
            <a:r>
              <a:rPr lang="en-GB" dirty="0"/>
              <a:t>(model)</a:t>
            </a:r>
          </a:p>
          <a:p>
            <a:r>
              <a:rPr lang="en-GB" dirty="0"/>
              <a:t>App size</a:t>
            </a:r>
          </a:p>
          <a:p>
            <a:pPr lvl="1"/>
            <a:r>
              <a:rPr lang="en-GB" dirty="0"/>
              <a:t>See notes in documentation.  Standard Xamarin linking/reduction can be applied</a:t>
            </a:r>
          </a:p>
          <a:p>
            <a:r>
              <a:rPr lang="en-GB" dirty="0"/>
              <a:t>Platform-specifics</a:t>
            </a:r>
          </a:p>
          <a:p>
            <a:pPr lvl="1"/>
            <a:r>
              <a:rPr lang="en-GB" dirty="0"/>
              <a:t>Your core app is .NET Standard 2.0</a:t>
            </a:r>
          </a:p>
          <a:p>
            <a:pPr lvl="1"/>
            <a:r>
              <a:rPr lang="en-GB" dirty="0"/>
              <a:t>Each platform has a head project (</a:t>
            </a:r>
            <a:r>
              <a:rPr lang="en-GB" dirty="0" err="1"/>
              <a:t>App.Droid</a:t>
            </a:r>
            <a:r>
              <a:rPr lang="en-GB" dirty="0"/>
              <a:t>, </a:t>
            </a:r>
            <a:r>
              <a:rPr lang="en-GB" dirty="0" err="1"/>
              <a:t>App.iOS</a:t>
            </a:r>
            <a:r>
              <a:rPr lang="en-GB" dirty="0"/>
              <a:t>) and initialization</a:t>
            </a:r>
          </a:p>
          <a:p>
            <a:pPr lvl="1"/>
            <a:r>
              <a:rPr lang="en-GB" dirty="0"/>
              <a:t>You can pass in platform helpers</a:t>
            </a:r>
          </a:p>
          <a:p>
            <a:pPr lvl="1"/>
            <a:r>
              <a:rPr lang="en-GB" dirty="0"/>
              <a:t>Or use platform conditionals</a:t>
            </a:r>
          </a:p>
          <a:p>
            <a:r>
              <a:rPr lang="en-GB" dirty="0"/>
              <a:t>Deploying</a:t>
            </a:r>
          </a:p>
          <a:p>
            <a:pPr lvl="1"/>
            <a:r>
              <a:rPr lang="en-GB" dirty="0"/>
              <a:t>App store deployment and signing follows usual Xamarin processes, linked in docs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9332-8E06-40AB-9839-EDFFD44E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230D-861E-49E0-8115-F5A19C880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0C6CB-EE5D-447B-99BA-6D8B3D7A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" y="0"/>
            <a:ext cx="1218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32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F498-5D78-4135-87AD-BB51D673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F5D2-937D-4CAD-B78C-EFEA172A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C50F0-7E66-40C6-917A-B31BD6C5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6"/>
            <a:ext cx="12192000" cy="68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0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535A-2921-4049-90C1-E669E74E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9627-EDB0-46A8-82C8-22A479E6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ACB3-F992-42A3-9BEE-F518103D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" y="0"/>
            <a:ext cx="12136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7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define your own view extensions easily</a:t>
            </a:r>
          </a:p>
          <a:p>
            <a:r>
              <a:rPr lang="en-GB" dirty="0"/>
              <a:t>Available extensions</a:t>
            </a:r>
          </a:p>
          <a:p>
            <a:pPr lvl="1"/>
            <a:r>
              <a:rPr lang="en-GB" dirty="0"/>
              <a:t>Maps (native maps, fully open source)</a:t>
            </a:r>
          </a:p>
          <a:p>
            <a:pPr lvl="1"/>
            <a:r>
              <a:rPr lang="en-GB" dirty="0" err="1"/>
              <a:t>SkiaSharp</a:t>
            </a:r>
            <a:r>
              <a:rPr lang="en-GB" dirty="0"/>
              <a:t> (2D graphics and animations , fully open source)</a:t>
            </a:r>
          </a:p>
          <a:p>
            <a:pPr lvl="1"/>
            <a:r>
              <a:rPr lang="en-GB" dirty="0" err="1"/>
              <a:t>OxyPlot</a:t>
            </a:r>
            <a:r>
              <a:rPr lang="en-GB" dirty="0"/>
              <a:t> (really great charting, fully open source)</a:t>
            </a:r>
          </a:p>
          <a:p>
            <a:pPr lvl="1"/>
            <a:r>
              <a:rPr lang="en-GB" dirty="0"/>
              <a:t>Urho (3D graphics, fully open source)</a:t>
            </a:r>
          </a:p>
          <a:p>
            <a:pPr lvl="1"/>
            <a:r>
              <a:rPr lang="en-GB" dirty="0"/>
              <a:t>Each in its own small DLL</a:t>
            </a:r>
          </a:p>
          <a:p>
            <a:pPr lvl="1"/>
            <a:r>
              <a:rPr lang="en-GB" dirty="0"/>
              <a:t>Please contribute your own!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356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F083-9923-40CC-99F1-3F61807F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5F58-DE58-489D-BCD0-0046C4F20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B0323-7B06-45FD-ABD3-5D200D03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" y="0"/>
            <a:ext cx="12170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Initially F# embraced </a:t>
            </a:r>
            <a:r>
              <a:rPr lang="en-GB" u="sng" dirty="0"/>
              <a:t>functional-first programming</a:t>
            </a:r>
            <a:r>
              <a:rPr lang="en-GB" dirty="0"/>
              <a:t> but lacked opinion on </a:t>
            </a:r>
            <a:r>
              <a:rPr lang="en-GB" u="sng" dirty="0"/>
              <a:t>functional-first app development</a:t>
            </a:r>
            <a:r>
              <a:rPr lang="en-GB" dirty="0"/>
              <a:t>   </a:t>
            </a:r>
          </a:p>
          <a:p>
            <a:endParaRPr lang="en-GB" sz="2800" dirty="0"/>
          </a:p>
          <a:p>
            <a:r>
              <a:rPr lang="en-GB" dirty="0"/>
              <a:t>Fable solves this for </a:t>
            </a:r>
            <a:r>
              <a:rPr lang="en-GB" b="1" dirty="0"/>
              <a:t>Web</a:t>
            </a:r>
          </a:p>
          <a:p>
            <a:endParaRPr lang="en-GB" dirty="0"/>
          </a:p>
          <a:p>
            <a:r>
              <a:rPr lang="en-GB" dirty="0"/>
              <a:t>F# </a:t>
            </a:r>
            <a:r>
              <a:rPr lang="en-GB" dirty="0" err="1"/>
              <a:t>devs</a:t>
            </a:r>
            <a:r>
              <a:rPr lang="en-GB" dirty="0"/>
              <a:t> also need to be able to go </a:t>
            </a:r>
            <a:r>
              <a:rPr lang="en-GB" b="1" dirty="0"/>
              <a:t>Mobile</a:t>
            </a:r>
          </a:p>
          <a:p>
            <a:endParaRPr lang="en-GB" sz="1800" dirty="0"/>
          </a:p>
          <a:p>
            <a:r>
              <a:rPr lang="en-GB" dirty="0"/>
              <a:t>Can we make </a:t>
            </a:r>
            <a:r>
              <a:rPr lang="en-GB" b="1" dirty="0"/>
              <a:t>Xamarin</a:t>
            </a:r>
            <a:r>
              <a:rPr lang="en-GB" dirty="0"/>
              <a:t> a </a:t>
            </a:r>
            <a:r>
              <a:rPr lang="en-GB" b="1" dirty="0"/>
              <a:t>simple</a:t>
            </a:r>
            <a:r>
              <a:rPr lang="en-GB" dirty="0"/>
              <a:t> and </a:t>
            </a:r>
            <a:r>
              <a:rPr lang="en-GB" b="1" dirty="0"/>
              <a:t>compelling</a:t>
            </a:r>
            <a:r>
              <a:rPr lang="en-GB" dirty="0"/>
              <a:t> for F# app development?</a:t>
            </a:r>
          </a:p>
        </p:txBody>
      </p:sp>
    </p:spTree>
    <p:extLst>
      <p:ext uri="{BB962C8B-B14F-4D97-AF65-F5344CB8AC3E}">
        <p14:creationId xmlns:p14="http://schemas.microsoft.com/office/powerpoint/2010/main" val="4019944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Fabulous </a:t>
            </a:r>
          </a:p>
          <a:p>
            <a:pPr marL="0" indent="0" algn="ctr">
              <a:buNone/>
            </a:pPr>
            <a:r>
              <a:rPr lang="en-GB" dirty="0"/>
              <a:t>= </a:t>
            </a:r>
          </a:p>
          <a:p>
            <a:pPr marL="0" indent="0" algn="ctr">
              <a:buNone/>
            </a:pPr>
            <a:r>
              <a:rPr lang="en-GB" dirty="0"/>
              <a:t>Simple F#-friendly MVU App Programming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Please contribute and get involved!</a:t>
            </a:r>
          </a:p>
        </p:txBody>
      </p:sp>
    </p:spTree>
    <p:extLst>
      <p:ext uri="{BB962C8B-B14F-4D97-AF65-F5344CB8AC3E}">
        <p14:creationId xmlns:p14="http://schemas.microsoft.com/office/powerpoint/2010/main" val="1859764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hlinkClick r:id="rId2"/>
              </a:rPr>
              <a:t>fsprojects.github.io/Fabulous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View snippets</a:t>
            </a:r>
          </a:p>
          <a:p>
            <a:pPr lvl="1"/>
            <a:r>
              <a:rPr lang="en-GB" dirty="0"/>
              <a:t>Docs</a:t>
            </a:r>
          </a:p>
          <a:p>
            <a:pPr lvl="1"/>
            <a:r>
              <a:rPr lang="en-GB" dirty="0"/>
              <a:t>Links to Samples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How to use </a:t>
            </a:r>
            <a:r>
              <a:rPr lang="en-GB" dirty="0" err="1"/>
              <a:t>LiveUpdate</a:t>
            </a:r>
            <a:r>
              <a:rPr lang="en-GB" dirty="0"/>
              <a:t> (for small apps)</a:t>
            </a:r>
          </a:p>
          <a:p>
            <a:r>
              <a:rPr lang="en-GB" dirty="0"/>
              <a:t>The </a:t>
            </a:r>
            <a:r>
              <a:rPr lang="en-GB" dirty="0" err="1"/>
              <a:t>AllControls</a:t>
            </a:r>
            <a:r>
              <a:rPr lang="en-GB" dirty="0"/>
              <a:t> sample</a:t>
            </a:r>
          </a:p>
          <a:p>
            <a:r>
              <a:rPr lang="en-GB" dirty="0">
                <a:hlinkClick r:id="rId3"/>
              </a:rPr>
              <a:t>Awesome-Fabulous</a:t>
            </a:r>
            <a:endParaRPr lang="en-GB" dirty="0"/>
          </a:p>
          <a:p>
            <a:r>
              <a:rPr lang="en-GB" dirty="0" err="1"/>
              <a:t>Xamarin.Essentials</a:t>
            </a:r>
            <a:endParaRPr lang="en-GB" dirty="0"/>
          </a:p>
          <a:p>
            <a:r>
              <a:rPr lang="en-GB" dirty="0"/>
              <a:t>Xamarin docs (</a:t>
            </a:r>
            <a:r>
              <a:rPr lang="en-GB" dirty="0" err="1"/>
              <a:t>e.g.Forms</a:t>
            </a:r>
            <a:r>
              <a:rPr lang="en-GB" dirty="0"/>
              <a:t>,  Android, iOS setup and deploy)</a:t>
            </a:r>
          </a:p>
          <a:p>
            <a:r>
              <a:rPr lang="en-GB" dirty="0">
                <a:hlinkClick r:id="rId4"/>
              </a:rPr>
              <a:t>github.com/</a:t>
            </a:r>
            <a:r>
              <a:rPr lang="en-GB" dirty="0" err="1">
                <a:hlinkClick r:id="rId4"/>
              </a:rPr>
              <a:t>mallibone</a:t>
            </a:r>
            <a:r>
              <a:rPr lang="en-GB" dirty="0">
                <a:hlinkClick r:id="rId4"/>
              </a:rPr>
              <a:t>/</a:t>
            </a:r>
            <a:r>
              <a:rPr lang="en-GB" dirty="0" err="1">
                <a:hlinkClick r:id="rId4"/>
              </a:rPr>
              <a:t>FabulousIntro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132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Backup Slides </a:t>
            </a:r>
          </a:p>
        </p:txBody>
      </p:sp>
    </p:spTree>
    <p:extLst>
      <p:ext uri="{BB962C8B-B14F-4D97-AF65-F5344CB8AC3E}">
        <p14:creationId xmlns:p14="http://schemas.microsoft.com/office/powerpoint/2010/main" val="1624230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not C# 8.0?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Declaring message types is too clumsy</a:t>
            </a:r>
          </a:p>
          <a:p>
            <a:pPr lvl="1"/>
            <a:r>
              <a:rPr lang="en-GB" sz="2000" dirty="0"/>
              <a:t>No records, pattern matching on them</a:t>
            </a:r>
          </a:p>
          <a:p>
            <a:pPr lvl="1"/>
            <a:r>
              <a:rPr lang="en-GB" sz="2000" dirty="0"/>
              <a:t>No { r with Foo = … }</a:t>
            </a:r>
          </a:p>
          <a:p>
            <a:pPr lvl="1"/>
            <a:r>
              <a:rPr lang="en-GB" sz="2000" dirty="0"/>
              <a:t>No unions</a:t>
            </a:r>
          </a:p>
          <a:p>
            <a:r>
              <a:rPr lang="en-GB" sz="2400" dirty="0"/>
              <a:t>Declaring immutable dynamic views is clumsy</a:t>
            </a:r>
          </a:p>
          <a:p>
            <a:pPr lvl="1"/>
            <a:r>
              <a:rPr lang="en-GB" sz="2000" dirty="0"/>
              <a:t>No expression-based computed collections, the iterator methods of C# are too clumsy for this - you need iterator expressions integrated with collection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591-B62C-4772-8C67-85EF5432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4481146"/>
            <a:ext cx="5734050" cy="208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8418B-BECA-4051-B03E-5A2C05E5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8" y="4481146"/>
            <a:ext cx="3652837" cy="21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8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Some cheats are available</a:t>
            </a:r>
          </a:p>
          <a:p>
            <a:pPr lvl="1"/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created=(fun control -&gt; …): </a:t>
            </a:r>
          </a:p>
          <a:p>
            <a:pPr lvl="2"/>
            <a:r>
              <a:rPr lang="en-GB" dirty="0"/>
              <a:t>Lets you access underlying control on creation/recreation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View.Stateful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adds local mutable state unrelated to the model.  Breaks the functional approach but has uses for ephemeral state and rapid-mutation code.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View.WithInternalModel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similar but for local immutable state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View.External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wraps external Xamarin Forms objects, e.g. Page or View.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914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think: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“The pieces compose separately</a:t>
            </a:r>
            <a:r>
              <a:rPr lang="en-GB" b="1" dirty="0"/>
              <a:t>”</a:t>
            </a:r>
          </a:p>
          <a:p>
            <a:pPr lvl="1"/>
            <a:r>
              <a:rPr lang="en-GB" dirty="0"/>
              <a:t>Compose the models, messages, update functions, view functions separately</a:t>
            </a:r>
          </a:p>
          <a:p>
            <a:pPr lvl="1"/>
            <a:r>
              <a:rPr lang="en-GB" dirty="0"/>
              <a:t>“External” messages must be resolved during composition</a:t>
            </a:r>
          </a:p>
          <a:p>
            <a:endParaRPr lang="en-GB" dirty="0"/>
          </a:p>
          <a:p>
            <a:r>
              <a:rPr lang="en-GB" dirty="0"/>
              <a:t>“Encapsulation is not the emphasis”</a:t>
            </a:r>
          </a:p>
          <a:p>
            <a:pPr lvl="1"/>
            <a:r>
              <a:rPr lang="en-GB" dirty="0"/>
              <a:t>The sub-page models not hidden when composed</a:t>
            </a:r>
          </a:p>
          <a:p>
            <a:pPr lvl="1"/>
            <a:r>
              <a:rPr lang="en-GB" dirty="0"/>
              <a:t>OO encapsulation is strongly de-emphasized for model/view/update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832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SIMPLIFYING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The magic is doing </a:t>
            </a:r>
            <a:r>
              <a:rPr lang="en-GB" b="1" dirty="0"/>
              <a:t>view re-evaluation</a:t>
            </a:r>
            <a:endParaRPr lang="en-GB" sz="20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507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SIMPLIFYING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The magic is doing </a:t>
            </a:r>
            <a:r>
              <a:rPr lang="en-GB" b="1" dirty="0"/>
              <a:t>view re-evaluation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(we use </a:t>
            </a:r>
            <a:r>
              <a:rPr lang="en-GB" b="1" dirty="0"/>
              <a:t>partial view re-evaluation </a:t>
            </a:r>
            <a:r>
              <a:rPr lang="en-GB" dirty="0"/>
              <a:t>and </a:t>
            </a:r>
            <a:r>
              <a:rPr lang="en-GB" b="1" dirty="0"/>
              <a:t>differential update </a:t>
            </a:r>
            <a:r>
              <a:rPr lang="en-GB" dirty="0"/>
              <a:t>to make it sufficiently efficient)</a:t>
            </a: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722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9FF-A822-4AE7-B241-65857E7C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" y="136347"/>
            <a:ext cx="11518202" cy="719072"/>
          </a:xfrm>
        </p:spPr>
        <p:txBody>
          <a:bodyPr>
            <a:normAutofit fontScale="90000"/>
          </a:bodyPr>
          <a:lstStyle/>
          <a:p>
            <a:r>
              <a:rPr lang="en-GB" dirty="0"/>
              <a:t>Situation: The world of UI is developing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1094AF0-FFBF-4A2F-8D9C-F47D73B36979}"/>
              </a:ext>
            </a:extLst>
          </p:cNvPr>
          <p:cNvSpPr/>
          <p:nvPr/>
        </p:nvSpPr>
        <p:spPr>
          <a:xfrm>
            <a:off x="1447308" y="1130489"/>
            <a:ext cx="4526771" cy="1938992"/>
          </a:xfrm>
          <a:prstGeom prst="wedgeRectCallout">
            <a:avLst>
              <a:gd name="adj1" fmla="val -4310"/>
              <a:gd name="adj2" fmla="val 16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OO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mutable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chemeClr val="bg1"/>
                </a:solidFill>
              </a:rPr>
              <a:t>static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chemeClr val="bg1"/>
                </a:solidFill>
              </a:rPr>
              <a:t>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markup</a:t>
            </a:r>
            <a:r>
              <a:rPr lang="en-GB" sz="2400" dirty="0">
                <a:solidFill>
                  <a:schemeClr val="bg1"/>
                </a:solidFill>
              </a:rPr>
              <a:t>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designer tooling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026E5-4193-4FF9-B377-E31B28F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86" y="3196400"/>
            <a:ext cx="1386488" cy="1100614"/>
          </a:xfrm>
          <a:prstGeom prst="rect">
            <a:avLst/>
          </a:prstGeom>
        </p:spPr>
      </p:pic>
      <p:pic>
        <p:nvPicPr>
          <p:cNvPr id="1026" name="Picture 2" descr="Image result for flutter logo">
            <a:extLst>
              <a:ext uri="{FF2B5EF4-FFF2-40B4-BE49-F238E27FC236}">
                <a16:creationId xmlns:a16="http://schemas.microsoft.com/office/drawing/2014/main" id="{E0B99DB0-5F7B-4C8B-B498-220E762B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27" y="3041815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act logo">
            <a:extLst>
              <a:ext uri="{FF2B5EF4-FFF2-40B4-BE49-F238E27FC236}">
                <a16:creationId xmlns:a16="http://schemas.microsoft.com/office/drawing/2014/main" id="{6396C57B-ED08-4D05-B572-2785ADAD3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9564422" y="5875458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ble logo f#">
            <a:extLst>
              <a:ext uri="{FF2B5EF4-FFF2-40B4-BE49-F238E27FC236}">
                <a16:creationId xmlns:a16="http://schemas.microsoft.com/office/drawing/2014/main" id="{4109D335-6D69-4CA3-821F-D7A52AD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11" y="4572084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m logo">
            <a:extLst>
              <a:ext uri="{FF2B5EF4-FFF2-40B4-BE49-F238E27FC236}">
                <a16:creationId xmlns:a16="http://schemas.microsoft.com/office/drawing/2014/main" id="{40D1F0C5-2055-484A-BD48-8637C8D5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19" y="4875402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pf logo">
            <a:extLst>
              <a:ext uri="{FF2B5EF4-FFF2-40B4-BE49-F238E27FC236}">
                <a16:creationId xmlns:a16="http://schemas.microsoft.com/office/drawing/2014/main" id="{F53E7041-DEF6-49D9-9E9E-C05CE262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7" y="33838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wp logo">
            <a:extLst>
              <a:ext uri="{FF2B5EF4-FFF2-40B4-BE49-F238E27FC236}">
                <a16:creationId xmlns:a16="http://schemas.microsoft.com/office/drawing/2014/main" id="{5261B12A-2D65-450C-9448-7A3BF555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14" y="5377404"/>
            <a:ext cx="1048414" cy="10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tk logo">
            <a:extLst>
              <a:ext uri="{FF2B5EF4-FFF2-40B4-BE49-F238E27FC236}">
                <a16:creationId xmlns:a16="http://schemas.microsoft.com/office/drawing/2014/main" id="{D89A589B-83F3-4F8B-B91C-A09D35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3" y="5027694"/>
            <a:ext cx="11620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AEFAE-9B5A-4B39-AC50-7CD9E3C90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501" y="5255001"/>
            <a:ext cx="1162050" cy="817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966D3F-3C90-4A04-9EA0-B63FD8267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537" y="3134123"/>
            <a:ext cx="1219200" cy="824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1FD0D-2BD2-4CA6-BA81-2474229B86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5287" y="3159571"/>
            <a:ext cx="1517777" cy="1023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A45B6-9EFA-4F7E-815E-729D738849F6}"/>
              </a:ext>
            </a:extLst>
          </p:cNvPr>
          <p:cNvSpPr txBox="1"/>
          <p:nvPr/>
        </p:nvSpPr>
        <p:spPr>
          <a:xfrm>
            <a:off x="1588445" y="3993597"/>
            <a:ext cx="2596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MVVM</a:t>
            </a:r>
          </a:p>
          <a:p>
            <a:pPr algn="ctr"/>
            <a:r>
              <a:rPr lang="en-GB" sz="1400" dirty="0"/>
              <a:t>(model-view-</a:t>
            </a:r>
            <a:r>
              <a:rPr lang="en-GB" sz="1400" dirty="0" err="1"/>
              <a:t>viewmodel</a:t>
            </a:r>
            <a:r>
              <a:rPr lang="en-GB" sz="1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29569-D2A7-42C8-A1B5-ABE0DEBB3591}"/>
              </a:ext>
            </a:extLst>
          </p:cNvPr>
          <p:cNvSpPr txBox="1"/>
          <p:nvPr/>
        </p:nvSpPr>
        <p:spPr>
          <a:xfrm>
            <a:off x="8779163" y="3660418"/>
            <a:ext cx="197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MVU</a:t>
            </a:r>
          </a:p>
          <a:p>
            <a:pPr algn="ctr"/>
            <a:r>
              <a:rPr lang="en-GB" sz="1600" dirty="0"/>
              <a:t>(model-view-update)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B18A6E22-BD01-476A-91C9-C7D47248F3F1}"/>
              </a:ext>
            </a:extLst>
          </p:cNvPr>
          <p:cNvSpPr/>
          <p:nvPr/>
        </p:nvSpPr>
        <p:spPr>
          <a:xfrm>
            <a:off x="7333399" y="1130489"/>
            <a:ext cx="4481530" cy="1938992"/>
          </a:xfrm>
          <a:prstGeom prst="wedgeRectCallout">
            <a:avLst>
              <a:gd name="adj1" fmla="val 17485"/>
              <a:gd name="adj2" fmla="val 21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Functional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declarative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rgbClr val="FFFF00"/>
                </a:solidFill>
              </a:rPr>
              <a:t>dynamic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rgbClr val="FFFF00"/>
                </a:solidFill>
              </a:rPr>
              <a:t>same</a:t>
            </a:r>
            <a:r>
              <a:rPr lang="en-GB" sz="2400" dirty="0"/>
              <a:t> language DSL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live coding tooling</a:t>
            </a:r>
          </a:p>
        </p:txBody>
      </p:sp>
      <p:pic>
        <p:nvPicPr>
          <p:cNvPr id="2050" name="Picture 2" descr="Image result for redux logo">
            <a:extLst>
              <a:ext uri="{FF2B5EF4-FFF2-40B4-BE49-F238E27FC236}">
                <a16:creationId xmlns:a16="http://schemas.microsoft.com/office/drawing/2014/main" id="{905AFBC4-734B-47EB-A4A8-06E7FA65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69" y="5485157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57604D-1D9A-41A1-88BA-3AB4B5A1536D}"/>
              </a:ext>
            </a:extLst>
          </p:cNvPr>
          <p:cNvGrpSpPr/>
          <p:nvPr/>
        </p:nvGrpSpPr>
        <p:grpSpPr>
          <a:xfrm>
            <a:off x="11135091" y="4121926"/>
            <a:ext cx="679838" cy="758182"/>
            <a:chOff x="4450040" y="2392228"/>
            <a:chExt cx="1161711" cy="1270927"/>
          </a:xfrm>
        </p:grpSpPr>
        <p:pic>
          <p:nvPicPr>
            <p:cNvPr id="2052" name="Picture 4" descr="Image result for flux facebook logo">
              <a:extLst>
                <a:ext uri="{FF2B5EF4-FFF2-40B4-BE49-F238E27FC236}">
                  <a16:creationId xmlns:a16="http://schemas.microsoft.com/office/drawing/2014/main" id="{41B5E768-72BC-4AD5-8B32-F3B6701B2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C9E58A-C9A7-4F05-ABD2-7F8DF23A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0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6" grpId="0"/>
      <p:bldP spid="37" grpId="0"/>
      <p:bldP spid="27" grpId="0" animBg="1"/>
      <p:bldP spid="2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86E0-D1FD-4A39-B705-B38DD1C7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AE18-7E79-4A92-9972-5D2D936A7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89F7-9D36-41CC-9BAB-2CD34261C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9F229-4697-40B2-83FD-74CF6B6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" y="0"/>
            <a:ext cx="1213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E36B-A429-457A-A666-287F06C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1BF0-E263-4B35-8973-3EE2326A4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CF952-F107-4BBE-9DD5-1197A4A86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19484-F149-459F-A244-93E37A25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3"/>
            <a:ext cx="12192000" cy="68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58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7554</TotalTime>
  <Words>2490</Words>
  <Application>Microsoft Office PowerPoint</Application>
  <PresentationFormat>Widescreen</PresentationFormat>
  <Paragraphs>387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Gill Sans MT</vt:lpstr>
      <vt:lpstr>Gill Sans MT (Headings)</vt:lpstr>
      <vt:lpstr>Open Sans Extrabold</vt:lpstr>
      <vt:lpstr>Parcel</vt:lpstr>
      <vt:lpstr>Fabulous = F# Functional FOR YOUR APP</vt:lpstr>
      <vt:lpstr>PowerPoint Presentation</vt:lpstr>
      <vt:lpstr>CAVEAT</vt:lpstr>
      <vt:lpstr>thanks</vt:lpstr>
      <vt:lpstr>The context</vt:lpstr>
      <vt:lpstr>Situation: The world of UI is developing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INSPIRATION</vt:lpstr>
      <vt:lpstr>THE PROBLEM WITH XAML</vt:lpstr>
      <vt:lpstr>THE PROBLEM WITH XAML</vt:lpstr>
      <vt:lpstr>THE PROBLEM WITH XAML</vt:lpstr>
      <vt:lpstr>THE PROBLEM WITH XAML</vt:lpstr>
      <vt:lpstr>The VIEW DSL</vt:lpstr>
      <vt:lpstr>The VIEW DSL</vt:lpstr>
      <vt:lpstr>THE NEED</vt:lpstr>
      <vt:lpstr>PowerPoint Presentation</vt:lpstr>
      <vt:lpstr>PowerPoint Presentation</vt:lpstr>
      <vt:lpstr>PowerPoint Presentation</vt:lpstr>
      <vt:lpstr>Demo I</vt:lpstr>
      <vt:lpstr>A Simple MVU App</vt:lpstr>
      <vt:lpstr>A Simple MVU App</vt:lpstr>
      <vt:lpstr>MVU</vt:lpstr>
      <vt:lpstr>PowerPoint Presentation</vt:lpstr>
      <vt:lpstr>PowerPoint Presentation</vt:lpstr>
      <vt:lpstr>PowerPoint Presentation</vt:lpstr>
      <vt:lpstr>PowerPoint Presentation</vt:lpstr>
      <vt:lpstr>ELMISH CONTACTS</vt:lpstr>
      <vt:lpstr>LEARN!</vt:lpstr>
      <vt:lpstr>The VIEW DSL</vt:lpstr>
      <vt:lpstr>The VIEW DSL</vt:lpstr>
      <vt:lpstr>The VIEW DSL</vt:lpstr>
      <vt:lpstr>Animations</vt:lpstr>
      <vt:lpstr>Multi-page apps</vt:lpstr>
      <vt:lpstr>Making it efficient</vt:lpstr>
      <vt:lpstr>Making it efficient</vt:lpstr>
      <vt:lpstr>Making it efficient</vt:lpstr>
      <vt:lpstr>Pragmatics</vt:lpstr>
      <vt:lpstr>PowerPoint Presentation</vt:lpstr>
      <vt:lpstr>PowerPoint Presentation</vt:lpstr>
      <vt:lpstr>PowerPoint Presentation</vt:lpstr>
      <vt:lpstr>EXTENSIBILITY</vt:lpstr>
      <vt:lpstr>PowerPoint Presentation</vt:lpstr>
      <vt:lpstr>SUMMARY</vt:lpstr>
      <vt:lpstr>Resources</vt:lpstr>
      <vt:lpstr>PowerPoint Presentation</vt:lpstr>
      <vt:lpstr>Why not C# 8.0?</vt:lpstr>
      <vt:lpstr>CHEATING</vt:lpstr>
      <vt:lpstr>How to think: composition</vt:lpstr>
      <vt:lpstr>THE SIMPLIFYING MAGIC</vt:lpstr>
      <vt:lpstr>THE SIMPLIFYING MAGIC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47</cp:revision>
  <dcterms:created xsi:type="dcterms:W3CDTF">2018-09-03T17:04:12Z</dcterms:created>
  <dcterms:modified xsi:type="dcterms:W3CDTF">2019-06-24T10:52:05Z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2019-01-16T21:13:52.6613785Z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e7de67d6-5515-4aa1-bd7b-948a3778da7a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